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3"/>
  </p:notesMasterIdLst>
  <p:handoutMasterIdLst>
    <p:handoutMasterId r:id="rId34"/>
  </p:handoutMasterIdLst>
  <p:sldIdLst>
    <p:sldId id="2226" r:id="rId2"/>
    <p:sldId id="2458" r:id="rId3"/>
    <p:sldId id="2228" r:id="rId4"/>
    <p:sldId id="2229" r:id="rId5"/>
    <p:sldId id="2231" r:id="rId6"/>
    <p:sldId id="2237" r:id="rId7"/>
    <p:sldId id="2238" r:id="rId8"/>
    <p:sldId id="2241" r:id="rId9"/>
    <p:sldId id="2452" r:id="rId10"/>
    <p:sldId id="2454" r:id="rId11"/>
    <p:sldId id="2456" r:id="rId12"/>
    <p:sldId id="2457" r:id="rId13"/>
    <p:sldId id="2467" r:id="rId14"/>
    <p:sldId id="2468" r:id="rId15"/>
    <p:sldId id="2469" r:id="rId16"/>
    <p:sldId id="2257" r:id="rId17"/>
    <p:sldId id="2266" r:id="rId18"/>
    <p:sldId id="2276" r:id="rId19"/>
    <p:sldId id="2419" r:id="rId20"/>
    <p:sldId id="2460" r:id="rId21"/>
    <p:sldId id="2461" r:id="rId22"/>
    <p:sldId id="2462" r:id="rId23"/>
    <p:sldId id="2463" r:id="rId24"/>
    <p:sldId id="2429" r:id="rId25"/>
    <p:sldId id="2430" r:id="rId26"/>
    <p:sldId id="2278" r:id="rId27"/>
    <p:sldId id="2459" r:id="rId28"/>
    <p:sldId id="2464" r:id="rId29"/>
    <p:sldId id="2465" r:id="rId30"/>
    <p:sldId id="2466" r:id="rId31"/>
    <p:sldId id="1837" r:id="rId3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32D02C76-9734-4994-A6D7-D8FD87072D00}">
          <p14:sldIdLst>
            <p14:sldId id="2226"/>
            <p14:sldId id="2458"/>
            <p14:sldId id="2228"/>
            <p14:sldId id="2229"/>
            <p14:sldId id="2231"/>
            <p14:sldId id="2237"/>
            <p14:sldId id="2238"/>
            <p14:sldId id="2241"/>
            <p14:sldId id="2452"/>
            <p14:sldId id="2454"/>
            <p14:sldId id="2456"/>
            <p14:sldId id="2457"/>
            <p14:sldId id="2467"/>
            <p14:sldId id="2468"/>
            <p14:sldId id="2469"/>
            <p14:sldId id="2257"/>
            <p14:sldId id="2266"/>
            <p14:sldId id="2276"/>
            <p14:sldId id="2419"/>
            <p14:sldId id="2460"/>
            <p14:sldId id="2461"/>
            <p14:sldId id="2462"/>
            <p14:sldId id="2463"/>
            <p14:sldId id="2429"/>
            <p14:sldId id="2430"/>
            <p14:sldId id="2278"/>
            <p14:sldId id="2459"/>
            <p14:sldId id="2464"/>
            <p14:sldId id="2465"/>
            <p14:sldId id="2466"/>
            <p14:sldId id="18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48" autoAdjust="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056539C-25F2-4456-A233-9C89CC1328FE}" type="datetimeFigureOut">
              <a:rPr lang="hu-HU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FFCC75-4770-48DF-BDF5-4564055DA5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6145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077701-550A-48CC-9463-628E9A7D6BDB}" type="datetimeFigureOut">
              <a:rPr lang="hu-HU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27C895-8365-4452-8FC2-A9A2921261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3911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D61443-FC9C-4489-AA7D-2B3341B985D5}" type="slidenum">
              <a:rPr lang="hu-HU" smtClean="0"/>
              <a:pPr eaLnBrk="1" hangingPunct="1"/>
              <a:t>1</a:t>
            </a:fld>
            <a:endParaRPr lang="hu-HU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135"/>
            <a:ext cx="5028986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2C41B3-F816-417B-93E9-448349658507}" type="slidenum">
              <a:rPr lang="hu-HU" smtClean="0"/>
              <a:pPr eaLnBrk="1" hangingPunct="1"/>
              <a:t>3</a:t>
            </a:fld>
            <a:endParaRPr lang="hu-HU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4135"/>
            <a:ext cx="5487041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z="18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04C167-1346-473B-82F3-5D7009D4854D}" type="slidenum">
              <a:rPr lang="hu-HU" smtClean="0">
                <a:solidFill>
                  <a:srgbClr val="000000"/>
                </a:solidFill>
              </a:rPr>
              <a:pPr eaLnBrk="1" hangingPunct="1"/>
              <a:t>24</a:t>
            </a:fld>
            <a:endParaRPr lang="hu-HU" smtClean="0">
              <a:solidFill>
                <a:srgbClr val="000000"/>
              </a:solidFill>
            </a:endParaRPr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135"/>
            <a:ext cx="5028986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9B47A-C964-4E39-8278-F110E40EE241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948AF-8CB0-4A65-BF04-5F43D5E8584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079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49105-11F9-43B8-A74F-E07B45691DAE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C7D25-C9C4-4AA4-AB6C-31B249DD979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130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0F27F7-9950-419B-AD95-C1D28F474BF4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C8079-52F3-4857-8763-29BD765DD50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638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F6B7D-EB9D-4188-8AC3-F15F0F969066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2B954-9F9E-4B81-9C9F-C90C7D12DAF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014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EAC74D-8D03-4367-8DE0-43E391A17B6A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F5BAA-F046-40CC-B5D1-EDA4E7989B8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962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54F160-1DE5-4C45-A34C-088CCC6EE16D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2ACC-8F5E-4952-A02D-70CA33263CB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669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052E0-AFE9-4D6F-9832-F6B1C114354B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A4B15-C3DF-4F6B-B4A2-06C715045A1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13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2BB43-36FC-4BFD-A6A5-6B030335AD72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5AC63-9CE1-433B-944D-D4718FA3B62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240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FC4E35-54F6-4C06-82BE-08D95D460F99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A4413-3F7B-4297-864B-4D2C094AB79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00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91B223-23F5-412A-ACB8-8B4C06DAC512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9839F-AE08-4A91-9A02-3F3E0B20FD5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86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903893-8242-452E-B24A-4CD9BA82C98D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5A9FF-E451-4493-B3E8-855F5475A9C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118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46E163-D96E-4803-8B82-18D2CF1AD314}" type="datetimeFigureOut">
              <a:rPr lang="hu-HU" smtClean="0"/>
              <a:pPr>
                <a:defRPr/>
              </a:pPr>
              <a:t>2023. 12. 13.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9056C0-D588-49E8-BF5F-30455B7D227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408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5596" y="2060848"/>
            <a:ext cx="7272808" cy="1785937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Szálláshely szolgáltatás </a:t>
            </a:r>
            <a:br>
              <a:rPr lang="hu-H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hu-H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adózási kérdései</a:t>
            </a:r>
            <a:endParaRPr lang="hu-HU" sz="5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365625"/>
            <a:ext cx="9144000" cy="1711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916495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354888" cy="725488"/>
          </a:xfrm>
        </p:spPr>
        <p:txBody>
          <a:bodyPr>
            <a:noAutofit/>
          </a:bodyPr>
          <a:lstStyle/>
          <a:p>
            <a:pPr algn="ctr" eaLnBrk="1" hangingPunct="1"/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Átalányadózás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0768"/>
            <a:ext cx="9144000" cy="6429375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400" dirty="0" smtClean="0">
                <a:cs typeface="Calibri" pitchFamily="34" charset="0"/>
              </a:rPr>
              <a:t>Választás feltétele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>
                <a:cs typeface="Calibri" pitchFamily="34" charset="0"/>
              </a:rPr>
              <a:t> kezdést megelőző évben bevétel ≤ éves minimálbér x 10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>
                <a:cs typeface="Calibri" pitchFamily="34" charset="0"/>
              </a:rPr>
              <a:t> adóévben várhatóan nem haladja meg az éves minimálbér tízszeresét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>
                <a:cs typeface="Calibri" pitchFamily="34" charset="0"/>
              </a:rPr>
              <a:t> </a:t>
            </a:r>
            <a:r>
              <a:rPr lang="hu-HU" sz="2400" dirty="0" smtClean="0">
                <a:cs typeface="Calibri" pitchFamily="34" charset="0"/>
              </a:rPr>
              <a:t>kiskereskedelmi tevékenység esetén</a:t>
            </a:r>
          </a:p>
          <a:p>
            <a:pPr marL="0" indent="0" eaLnBrk="1" hangingPunct="1">
              <a:buNone/>
            </a:pPr>
            <a:r>
              <a:rPr lang="hu-HU" sz="2400" dirty="0">
                <a:cs typeface="Calibri" pitchFamily="34" charset="0"/>
              </a:rPr>
              <a:t>	</a:t>
            </a:r>
            <a:r>
              <a:rPr lang="hu-HU" sz="2400" dirty="0" smtClean="0">
                <a:cs typeface="Calibri" pitchFamily="34" charset="0"/>
              </a:rPr>
              <a:t>- éves minimálbér ötvenszerese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hu-HU" sz="2400" dirty="0" smtClean="0">
                <a:cs typeface="Calibri" pitchFamily="34" charset="0"/>
              </a:rPr>
              <a:t> adóév egészére választható</a:t>
            </a:r>
          </a:p>
          <a:p>
            <a:pPr eaLnBrk="1" hangingPunct="1"/>
            <a:r>
              <a:rPr lang="hu-HU" sz="2400" dirty="0" smtClean="0">
                <a:cs typeface="Calibri" pitchFamily="34" charset="0"/>
              </a:rPr>
              <a:t> Diktált költséghányad alapján állapítja meg a jövedelmet – összevont adóalap része (kedvezmények)</a:t>
            </a:r>
          </a:p>
          <a:p>
            <a:pPr eaLnBrk="1" hangingPunct="1"/>
            <a:r>
              <a:rPr lang="hu-HU" sz="2400" dirty="0" smtClean="0">
                <a:cs typeface="Calibri" pitchFamily="34" charset="0"/>
              </a:rPr>
              <a:t> Egyéb jogszabályi kötelezettségeket teljesíteni kell</a:t>
            </a:r>
          </a:p>
          <a:p>
            <a:pPr eaLnBrk="1" hangingPunct="1"/>
            <a:r>
              <a:rPr lang="hu-HU" sz="2400" dirty="0">
                <a:cs typeface="Calibri" pitchFamily="34" charset="0"/>
              </a:rPr>
              <a:t> </a:t>
            </a:r>
            <a:r>
              <a:rPr lang="hu-HU" sz="2400" dirty="0" smtClean="0">
                <a:cs typeface="Calibri" pitchFamily="34" charset="0"/>
              </a:rPr>
              <a:t>Év közben kezdő, megszűnő, szüneteltető vállalkozó az értékhatárt időarányosan veheti figyelembe</a:t>
            </a:r>
          </a:p>
          <a:p>
            <a:pPr marL="0" indent="0" eaLnBrk="1" hangingPunct="1">
              <a:buNone/>
            </a:pPr>
            <a:endParaRPr lang="hu-HU" sz="2400" dirty="0" smtClean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12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354888" cy="725488"/>
          </a:xfrm>
        </p:spPr>
        <p:txBody>
          <a:bodyPr>
            <a:noAutofit/>
          </a:bodyPr>
          <a:lstStyle/>
          <a:p>
            <a:pPr algn="ctr" eaLnBrk="1" hangingPunct="1"/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Átalányadózás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-36512" y="1124744"/>
            <a:ext cx="9144000" cy="6429375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cs typeface="Calibri" pitchFamily="34" charset="0"/>
              </a:rPr>
              <a:t>Választás feltétele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hu-HU" sz="2400" dirty="0" smtClean="0">
                <a:cs typeface="Calibri" pitchFamily="34" charset="0"/>
              </a:rPr>
              <a:t> a bevétel az adóévben várhatóan nem haladja meg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>
                <a:cs typeface="Calibri" pitchFamily="34" charset="0"/>
              </a:rPr>
              <a:t>	- az éves minimálbér tízszeresét (32 016 000 Ft)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>
                <a:cs typeface="Calibri" pitchFamily="34" charset="0"/>
              </a:rPr>
              <a:t>	- kiskereskedelmi tevékenység esetén éves minimálbér 	 	 	 	  ötvenszerese  (160 080 200 Ft)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 smtClean="0">
                <a:cs typeface="Calibri" pitchFamily="34" charset="0"/>
              </a:rPr>
              <a:t> a választást megelőző adóév bevételeit nem kell vizsgálni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>
                <a:cs typeface="Calibri" pitchFamily="34" charset="0"/>
              </a:rPr>
              <a:t> </a:t>
            </a:r>
            <a:r>
              <a:rPr lang="hu-HU" sz="2400" dirty="0" smtClean="0">
                <a:cs typeface="Calibri" pitchFamily="34" charset="0"/>
              </a:rPr>
              <a:t>adómentesség 1 600 800 Ft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hu-HU" sz="2400" b="1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63451"/>
              </p:ext>
            </p:extLst>
          </p:nvPr>
        </p:nvGraphicFramePr>
        <p:xfrm>
          <a:off x="0" y="3729713"/>
          <a:ext cx="9144000" cy="277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208">
                  <a:extLst>
                    <a:ext uri="{9D8B030D-6E8A-4147-A177-3AD203B41FA5}">
                      <a16:colId xmlns:a16="http://schemas.microsoft.com/office/drawing/2014/main" val="3457204753"/>
                    </a:ext>
                  </a:extLst>
                </a:gridCol>
                <a:gridCol w="2699792">
                  <a:extLst>
                    <a:ext uri="{9D8B030D-6E8A-4147-A177-3AD203B41FA5}">
                      <a16:colId xmlns:a16="http://schemas.microsoft.com/office/drawing/2014/main" val="2816661722"/>
                    </a:ext>
                  </a:extLst>
                </a:gridCol>
              </a:tblGrid>
              <a:tr h="438167"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Költséghányad (%)</a:t>
                      </a:r>
                      <a:endParaRPr lang="hu-H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691733"/>
                  </a:ext>
                </a:extLst>
              </a:tr>
              <a:tr h="62430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Calibri" pitchFamily="34" charset="0"/>
                          <a:cs typeface="Calibri" pitchFamily="34" charset="0"/>
                        </a:rPr>
                        <a:t>Általános tevékenység</a:t>
                      </a:r>
                      <a:endParaRPr lang="hu-H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hu-H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714499"/>
                  </a:ext>
                </a:extLst>
              </a:tr>
              <a:tr h="794562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Calibri" pitchFamily="34" charset="0"/>
                          <a:cs typeface="Calibri" pitchFamily="34" charset="0"/>
                        </a:rPr>
                        <a:t>Kizárólag Szja</a:t>
                      </a:r>
                      <a:r>
                        <a:rPr lang="hu-HU" sz="2400" baseline="0" dirty="0" smtClean="0">
                          <a:latin typeface="Calibri" pitchFamily="34" charset="0"/>
                          <a:cs typeface="Calibri" pitchFamily="34" charset="0"/>
                        </a:rPr>
                        <a:t> tv. 53. § (2) bekezdés szerinti tevékenység</a:t>
                      </a:r>
                      <a:endParaRPr lang="hu-H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latin typeface="Calibri" pitchFamily="34" charset="0"/>
                          <a:cs typeface="Calibri" pitchFamily="34" charset="0"/>
                        </a:rPr>
                        <a:t>80</a:t>
                      </a:r>
                      <a:endParaRPr lang="hu-H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366655"/>
                  </a:ext>
                </a:extLst>
              </a:tr>
              <a:tr h="866594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Calibri" pitchFamily="34" charset="0"/>
                          <a:cs typeface="Calibri" pitchFamily="34" charset="0"/>
                        </a:rPr>
                        <a:t>Kizárólag</a:t>
                      </a:r>
                      <a:r>
                        <a:rPr lang="hu-HU" sz="2400" baseline="0" dirty="0" smtClean="0">
                          <a:latin typeface="Calibri" pitchFamily="34" charset="0"/>
                          <a:cs typeface="Calibri" pitchFamily="34" charset="0"/>
                        </a:rPr>
                        <a:t> kiskereskedelmi tevékenység</a:t>
                      </a:r>
                      <a:endParaRPr lang="hu-H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latin typeface="Calibri" pitchFamily="34" charset="0"/>
                          <a:cs typeface="Calibri" pitchFamily="34" charset="0"/>
                        </a:rPr>
                        <a:t>90</a:t>
                      </a:r>
                      <a:endParaRPr lang="hu-H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640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51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0"/>
            <a:ext cx="7354888" cy="725488"/>
          </a:xfrm>
        </p:spPr>
        <p:txBody>
          <a:bodyPr>
            <a:noAutofit/>
          </a:bodyPr>
          <a:lstStyle/>
          <a:p>
            <a:pPr algn="ctr" eaLnBrk="1" hangingPunct="1"/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Átalányadózás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736"/>
            <a:ext cx="9144000" cy="6429375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400" b="1" dirty="0" smtClean="0"/>
              <a:t>Adómentesség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hu-HU" sz="2400" dirty="0" smtClean="0"/>
              <a:t>költséghányadok levonásával számított jövedelem az éves minimálbér feléig adómentes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hu-HU" sz="2400" dirty="0"/>
          </a:p>
          <a:p>
            <a:r>
              <a:rPr lang="hu-HU" sz="2400" b="1" dirty="0" smtClean="0"/>
              <a:t>Adóelőleg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adóelőleg alapja nem haladja meg az éves minimálbér felét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adóelőleget nem kell megállapítani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 </a:t>
            </a:r>
            <a:r>
              <a:rPr lang="hu-HU" sz="2400" dirty="0" smtClean="0"/>
              <a:t>adóelőleg alapja meghaladja az éves minimálbér felé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előleget csak az értékhatárt meghaladó adóalap után kell fizetni</a:t>
            </a:r>
          </a:p>
        </p:txBody>
      </p:sp>
    </p:spTree>
    <p:extLst>
      <p:ext uri="{BB962C8B-B14F-4D97-AF65-F5344CB8AC3E}">
        <p14:creationId xmlns:p14="http://schemas.microsoft.com/office/powerpoint/2010/main" val="301969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6172200" cy="59462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Családi kedvezmény</a:t>
            </a:r>
            <a:endParaRPr lang="hu-HU" sz="44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1765" y="1340768"/>
            <a:ext cx="9144000" cy="4541492"/>
          </a:xfrm>
          <a:extLst/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Növelt összegű kedvezmény </a:t>
            </a:r>
            <a:endParaRPr lang="hu-HU" sz="2400" dirty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kedvezményezett </a:t>
            </a:r>
            <a:r>
              <a:rPr lang="hu-HU" sz="2400" dirty="0"/>
              <a:t>eltartott után, aki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a </a:t>
            </a:r>
            <a:r>
              <a:rPr lang="hu-HU" sz="2400" dirty="0" err="1"/>
              <a:t>Cst</a:t>
            </a:r>
            <a:r>
              <a:rPr lang="hu-HU" sz="2400" dirty="0"/>
              <a:t>. szerint tartósan beteg, illetve súlyosan fogyatékos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/>
              <a:t>     </a:t>
            </a:r>
            <a:r>
              <a:rPr lang="hu-HU" sz="2400" dirty="0" smtClean="0"/>
              <a:t>személynek </a:t>
            </a:r>
            <a:r>
              <a:rPr lang="hu-HU" sz="2400" dirty="0"/>
              <a:t>minősül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az </a:t>
            </a:r>
            <a:r>
              <a:rPr lang="hu-HU" sz="2400" dirty="0"/>
              <a:t>a 18. életévét betöltött magánszemély is, aki a magasabb összegű </a:t>
            </a:r>
            <a:r>
              <a:rPr lang="hu-HU" sz="2400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/>
              <a:t> </a:t>
            </a:r>
            <a:r>
              <a:rPr lang="hu-HU" sz="2400" dirty="0" smtClean="0"/>
              <a:t>   családi </a:t>
            </a:r>
            <a:r>
              <a:rPr lang="hu-HU" sz="2400" dirty="0"/>
              <a:t>pótlék helyett fogyatékossági támogatásban részesül</a:t>
            </a:r>
            <a:endParaRPr lang="hu-HU" sz="2400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a </a:t>
            </a:r>
            <a:r>
              <a:rPr lang="hu-HU" sz="2400" dirty="0"/>
              <a:t>családi kedvezmény jogosultsági hónaponként és kedvezményezett 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/>
              <a:t> </a:t>
            </a:r>
            <a:r>
              <a:rPr lang="hu-HU" sz="2400" dirty="0" smtClean="0"/>
              <a:t>   eltartottanként </a:t>
            </a:r>
            <a:r>
              <a:rPr lang="hu-HU" sz="2400" dirty="0"/>
              <a:t>66 670 forinttal növelt összegben vehető igénybe.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	</a:t>
            </a:r>
          </a:p>
          <a:p>
            <a:pPr marL="0" indent="0">
              <a:buNone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848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6172200" cy="59462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Rendelkezés az adóról</a:t>
            </a:r>
            <a:endParaRPr lang="hu-HU" sz="4400" dirty="0"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0768"/>
            <a:ext cx="9108504" cy="4104456"/>
          </a:xfrm>
          <a:extLst/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Önkéntes pénztári-, NYESZ-R-, nyugdíjbiztosítási rendelkezés utalása</a:t>
            </a: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adótartozása </a:t>
            </a:r>
            <a:r>
              <a:rPr lang="hu-HU" sz="2400" dirty="0"/>
              <a:t>és az adóbevallás alapján fizetendő adó ne haladja meg              </a:t>
            </a:r>
            <a:r>
              <a:rPr lang="hu-HU" sz="2400" dirty="0" smtClean="0"/>
              <a:t> </a:t>
            </a:r>
          </a:p>
          <a:p>
            <a:pPr marL="0" indent="0">
              <a:buClrTx/>
              <a:buNone/>
              <a:defRPr/>
            </a:pPr>
            <a:r>
              <a:rPr lang="hu-HU" sz="2400" dirty="0"/>
              <a:t> </a:t>
            </a:r>
            <a:r>
              <a:rPr lang="hu-HU" sz="2400" dirty="0" smtClean="0"/>
              <a:t>   az </a:t>
            </a:r>
            <a:r>
              <a:rPr lang="hu-HU" sz="2400" dirty="0"/>
              <a:t>1 000 Ft-ot</a:t>
            </a:r>
          </a:p>
          <a:p>
            <a:pPr marL="0" indent="0">
              <a:buNone/>
              <a:defRPr/>
            </a:pPr>
            <a:endParaRPr lang="hu-HU" sz="2400" dirty="0"/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Magánszemély több önkéntes kölcsönös pénztár tagja</a:t>
            </a: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az </a:t>
            </a:r>
            <a:r>
              <a:rPr lang="hu-HU" sz="2400" dirty="0"/>
              <a:t>adóbevallási tervezetben az a pénztár kerül feltüntetésre, amelyre </a:t>
            </a:r>
            <a:endParaRPr lang="hu-HU" sz="2400" dirty="0" smtClean="0"/>
          </a:p>
          <a:p>
            <a:pPr marL="0" indent="0">
              <a:buClrTx/>
              <a:buNone/>
              <a:defRPr/>
            </a:pPr>
            <a:r>
              <a:rPr lang="hu-HU" sz="2400" dirty="0"/>
              <a:t> </a:t>
            </a:r>
            <a:r>
              <a:rPr lang="hu-HU" sz="2400" dirty="0" smtClean="0"/>
              <a:t>   a </a:t>
            </a:r>
            <a:r>
              <a:rPr lang="hu-HU" sz="2400" dirty="0"/>
              <a:t>megelőző évben rendelkeztek</a:t>
            </a:r>
          </a:p>
          <a:p>
            <a:pPr marL="0" indent="0">
              <a:buNone/>
              <a:defRPr/>
            </a:pPr>
            <a:r>
              <a:rPr lang="hu-HU" sz="2400" dirty="0"/>
              <a:t>	- ha a tárgyévben volt rendelkezési jogosultságot megalapozó  </a:t>
            </a:r>
            <a:r>
              <a:rPr lang="hu-HU" sz="2400" dirty="0" smtClean="0"/>
              <a:t>	 	  befizetés</a:t>
            </a:r>
            <a:endParaRPr lang="hu-HU" sz="2400" dirty="0"/>
          </a:p>
          <a:p>
            <a:pPr marL="0" indent="0">
              <a:buNone/>
              <a:defRPr/>
            </a:pPr>
            <a:r>
              <a:rPr lang="hu-H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966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6172200" cy="59462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Adómentes juttatások</a:t>
            </a:r>
            <a:endParaRPr lang="hu-HU" sz="4400" dirty="0"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85" y="1412776"/>
            <a:ext cx="9137915" cy="4104456"/>
          </a:xfrm>
          <a:extLst/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hu-HU" sz="2400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hu-HU" sz="2400" dirty="0"/>
              <a:t> </a:t>
            </a:r>
            <a:r>
              <a:rPr lang="hu-HU" sz="2400" b="1" dirty="0"/>
              <a:t>Borászati termék juttatása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közvetlenül </a:t>
            </a:r>
            <a:r>
              <a:rPr lang="hu-HU" sz="2400" dirty="0"/>
              <a:t>a forgalomba hozatalt kezdeményező 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/>
              <a:t> </a:t>
            </a:r>
            <a:r>
              <a:rPr lang="hu-HU" sz="2400" dirty="0" smtClean="0"/>
              <a:t>    borászati </a:t>
            </a:r>
            <a:r>
              <a:rPr lang="hu-HU" sz="2400" dirty="0"/>
              <a:t>üzemengedélyestől, palackozott kiszerelésben </a:t>
            </a:r>
            <a:endParaRPr lang="hu-H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 smtClean="0"/>
              <a:t>     vásárolt </a:t>
            </a:r>
            <a:r>
              <a:rPr lang="hu-HU" sz="2400" dirty="0"/>
              <a:t>termék, amely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/>
              <a:t>	- oltalom alatt álló eredetmegjelöléssel ellátott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/>
              <a:t>	- oltalom alatt álló földrajzi jelzéssel ellátott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reprezentációs </a:t>
            </a:r>
            <a:r>
              <a:rPr lang="hu-HU" sz="2400" dirty="0"/>
              <a:t>és nem reprezentáció célú vendéglátás, </a:t>
            </a:r>
            <a:r>
              <a:rPr lang="hu-HU" sz="2400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/>
              <a:t> </a:t>
            </a:r>
            <a:r>
              <a:rPr lang="hu-HU" sz="2400" dirty="0" smtClean="0"/>
              <a:t>   üzleti </a:t>
            </a:r>
            <a:r>
              <a:rPr lang="hu-HU" sz="2400" dirty="0"/>
              <a:t>ajándék, csekély értékű ajándék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451/2023</a:t>
            </a:r>
            <a:r>
              <a:rPr lang="hu-HU" sz="2400" dirty="0"/>
              <a:t>, (X.4.) Korm. rendelet</a:t>
            </a: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endParaRPr lang="hu-HU" sz="2400" dirty="0"/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133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20938"/>
            <a:ext cx="7772400" cy="11795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Általános Forgalmi Adó</a:t>
            </a:r>
          </a:p>
        </p:txBody>
      </p:sp>
    </p:spTree>
    <p:extLst>
      <p:ext uri="{BB962C8B-B14F-4D97-AF65-F5344CB8AC3E}">
        <p14:creationId xmlns:p14="http://schemas.microsoft.com/office/powerpoint/2010/main" val="322357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260648"/>
            <a:ext cx="7142163" cy="9779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Adó mértéke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7338"/>
            <a:ext cx="8893175" cy="4379912"/>
          </a:xfrm>
        </p:spPr>
        <p:txBody>
          <a:bodyPr>
            <a:normAutofit/>
          </a:bodyPr>
          <a:lstStyle/>
          <a:p>
            <a:pPr lvl="1" eaLnBrk="1" hangingPunct="1">
              <a:buFontTx/>
              <a:buChar char="•"/>
            </a:pPr>
            <a:r>
              <a:rPr lang="hu-HU" sz="2400" dirty="0" smtClean="0"/>
              <a:t>Kereskedelmi célú szálláshely-szolgáltatás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dirty="0" smtClean="0"/>
              <a:t> turisztikai jellegű szolgáltatás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dirty="0" smtClean="0"/>
              <a:t> időtartamtól és szja adózási módtól független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dirty="0" smtClean="0"/>
              <a:t> adó mértéke: 5 százalék</a:t>
            </a:r>
          </a:p>
        </p:txBody>
      </p:sp>
    </p:spTree>
    <p:extLst>
      <p:ext uri="{BB962C8B-B14F-4D97-AF65-F5344CB8AC3E}">
        <p14:creationId xmlns:p14="http://schemas.microsoft.com/office/powerpoint/2010/main" val="13095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Személyi feltétel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belföldön gazdasági céllal letelepedett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Tárgyi feltétel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belföldön teljesített termékértékesítés, szolgáltatásnyújtás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sem a tárgyévben, sem a megelőző évben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nem éri el a tizenkettő millió forintot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hu-HU" sz="2400" dirty="0" smtClean="0"/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8675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hu-HU"/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539750" y="858838"/>
            <a:ext cx="8353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hu-HU"/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2555875" y="260350"/>
            <a:ext cx="52469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Alanyi adómentesség</a:t>
            </a:r>
          </a:p>
        </p:txBody>
      </p:sp>
    </p:spTree>
    <p:extLst>
      <p:ext uri="{BB962C8B-B14F-4D97-AF65-F5344CB8AC3E}">
        <p14:creationId xmlns:p14="http://schemas.microsoft.com/office/powerpoint/2010/main" val="13978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997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Értékhatárba nem számít bele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tárgyi eszköz értékesítése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immateriális jószág, vagyoni értékű jog hasznosítása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új közlekedési eszköz értékesítése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„új” ingatlan értékesítése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Áfa 85. § (1) bekezdése szerint mentes tevékenység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 86. § (1) bekezdés a)-g) pontját kiegészítő tevékenységként végzi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hu-HU" sz="2400" dirty="0" smtClean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267744" y="300038"/>
            <a:ext cx="516692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Alanyi adómentesség</a:t>
            </a:r>
          </a:p>
        </p:txBody>
      </p:sp>
    </p:spTree>
    <p:extLst>
      <p:ext uri="{BB962C8B-B14F-4D97-AF65-F5344CB8AC3E}">
        <p14:creationId xmlns:p14="http://schemas.microsoft.com/office/powerpoint/2010/main" val="3351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000"/>
            <a:ext cx="8676456" cy="59462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hu-HU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Minimálbér, </a:t>
            </a:r>
            <a:r>
              <a:rPr lang="hu-HU" sz="4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bérminimum</a:t>
            </a:r>
            <a:endParaRPr lang="hu-HU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15607"/>
              </p:ext>
            </p:extLst>
          </p:nvPr>
        </p:nvGraphicFramePr>
        <p:xfrm>
          <a:off x="0" y="1990481"/>
          <a:ext cx="9036495" cy="16459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012165">
                  <a:extLst>
                    <a:ext uri="{9D8B030D-6E8A-4147-A177-3AD203B41FA5}">
                      <a16:colId xmlns:a16="http://schemas.microsoft.com/office/drawing/2014/main" val="1513081654"/>
                    </a:ext>
                  </a:extLst>
                </a:gridCol>
                <a:gridCol w="3012165">
                  <a:extLst>
                    <a:ext uri="{9D8B030D-6E8A-4147-A177-3AD203B41FA5}">
                      <a16:colId xmlns:a16="http://schemas.microsoft.com/office/drawing/2014/main" val="3069936636"/>
                    </a:ext>
                  </a:extLst>
                </a:gridCol>
                <a:gridCol w="3012165">
                  <a:extLst>
                    <a:ext uri="{9D8B030D-6E8A-4147-A177-3AD203B41FA5}">
                      <a16:colId xmlns:a16="http://schemas.microsoft.com/office/drawing/2014/main" val="3567365809"/>
                    </a:ext>
                  </a:extLst>
                </a:gridCol>
              </a:tblGrid>
              <a:tr h="119671"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chemeClr val="tx1"/>
                          </a:solidFill>
                        </a:rPr>
                        <a:t>2023.01.01</a:t>
                      </a:r>
                      <a:r>
                        <a:rPr lang="hu-HU" sz="1800" baseline="0" dirty="0" smtClean="0">
                          <a:solidFill>
                            <a:schemeClr val="tx1"/>
                          </a:solidFill>
                        </a:rPr>
                        <a:t> -11.30.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chemeClr val="tx1"/>
                          </a:solidFill>
                        </a:rPr>
                        <a:t>2023. 12.01-től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193882"/>
                  </a:ext>
                </a:extLst>
              </a:tr>
              <a:tr h="215409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Jogszabály</a:t>
                      </a:r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573/2022. (XII. 23.) Korm. rendelet</a:t>
                      </a:r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508/2023. (XI. 20.) Korm. rendelet </a:t>
                      </a:r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18776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Minimálbér</a:t>
                      </a:r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232 000 Ft/hó</a:t>
                      </a:r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266 800 Ft/hó</a:t>
                      </a:r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533559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Garantált bérminimum</a:t>
                      </a:r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296 400 Ft/hó</a:t>
                      </a:r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326 00</a:t>
                      </a:r>
                      <a:r>
                        <a:rPr lang="hu-HU" sz="1800" baseline="0" dirty="0" smtClean="0"/>
                        <a:t>0 Ft/hó</a:t>
                      </a:r>
                      <a:endParaRPr lang="hu-HU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56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3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640960" cy="6810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Kötelezően visszaváltási díjas, </a:t>
            </a:r>
            <a:b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</a:t>
            </a:r>
            <a:r>
              <a:rPr lang="hu-H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újrahasználható</a:t>
            </a: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termék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1844824"/>
            <a:ext cx="9108504" cy="5256584"/>
          </a:xfrm>
        </p:spPr>
        <p:txBody>
          <a:bodyPr rtlCol="0"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Kötelezően visszaváltási díjas, nem </a:t>
            </a:r>
            <a:r>
              <a:rPr lang="hu-HU" sz="2400" b="1" dirty="0" err="1"/>
              <a:t>újrahasználható</a:t>
            </a:r>
            <a:r>
              <a:rPr lang="hu-HU" sz="2400" b="1" dirty="0"/>
              <a:t> termék</a:t>
            </a:r>
          </a:p>
          <a:p>
            <a:pPr marL="0" indent="0">
              <a:buNone/>
              <a:defRPr/>
            </a:pPr>
            <a:r>
              <a:rPr lang="hu-HU" sz="2400" dirty="0"/>
              <a:t>		- 450/2023. (X.4</a:t>
            </a:r>
            <a:r>
              <a:rPr lang="hu-HU" sz="2400" dirty="0">
                <a:sym typeface="Wingdings" panose="05000000000000000000" pitchFamily="2" charset="2"/>
              </a:rPr>
              <a:t>) Korm. rendeletben meghatározott termék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ym typeface="Wingdings" panose="05000000000000000000" pitchFamily="2" charset="2"/>
              </a:rPr>
              <a:t>Vissza nem váltott termék</a:t>
            </a:r>
          </a:p>
          <a:p>
            <a:pPr marL="0" indent="0">
              <a:buNone/>
              <a:defRPr/>
            </a:pPr>
            <a:r>
              <a:rPr lang="hu-HU" sz="2400" dirty="0">
                <a:sym typeface="Wingdings" panose="05000000000000000000" pitchFamily="2" charset="2"/>
              </a:rPr>
              <a:t>	</a:t>
            </a:r>
            <a:r>
              <a:rPr lang="hu-HU" sz="2400" dirty="0" smtClean="0">
                <a:sym typeface="Wingdings" panose="05000000000000000000" pitchFamily="2" charset="2"/>
              </a:rPr>
              <a:t>- </a:t>
            </a:r>
            <a:r>
              <a:rPr lang="hu-HU" sz="2400" dirty="0">
                <a:sym typeface="Wingdings" panose="05000000000000000000" pitchFamily="2" charset="2"/>
              </a:rPr>
              <a:t>termékek adott naptári évben a teljesítés napjáig </a:t>
            </a:r>
            <a:r>
              <a:rPr lang="hu-HU" sz="2400" dirty="0" smtClean="0">
                <a:sym typeface="Wingdings" panose="05000000000000000000" pitchFamily="2" charset="2"/>
              </a:rPr>
              <a:t>	 	            	  forgalomba hozott mennyiségének </a:t>
            </a:r>
            <a:r>
              <a:rPr lang="hu-HU" sz="2400" dirty="0">
                <a:sym typeface="Wingdings" panose="05000000000000000000" pitchFamily="2" charset="2"/>
              </a:rPr>
              <a:t>és az adott naptári </a:t>
            </a:r>
            <a:r>
              <a:rPr lang="hu-HU" sz="2400" dirty="0" smtClean="0">
                <a:sym typeface="Wingdings" panose="05000000000000000000" pitchFamily="2" charset="2"/>
              </a:rPr>
              <a:t>	  	            	  évben </a:t>
            </a:r>
            <a:r>
              <a:rPr lang="hu-HU" sz="2400" dirty="0">
                <a:sym typeface="Wingdings" panose="05000000000000000000" pitchFamily="2" charset="2"/>
              </a:rPr>
              <a:t>a teljesítés </a:t>
            </a:r>
            <a:r>
              <a:rPr lang="hu-HU" sz="2400" dirty="0" smtClean="0">
                <a:sym typeface="Wingdings" panose="05000000000000000000" pitchFamily="2" charset="2"/>
              </a:rPr>
              <a:t>napjáig visszaváltott </a:t>
            </a:r>
            <a:r>
              <a:rPr lang="hu-HU" sz="2400" dirty="0">
                <a:sym typeface="Wingdings" panose="05000000000000000000" pitchFamily="2" charset="2"/>
              </a:rPr>
              <a:t>mennyiségének </a:t>
            </a:r>
            <a:r>
              <a:rPr lang="hu-HU" sz="2400" dirty="0" smtClean="0">
                <a:sym typeface="Wingdings" panose="05000000000000000000" pitchFamily="2" charset="2"/>
              </a:rPr>
              <a:t>	 	  	  különbözete</a:t>
            </a:r>
            <a:endParaRPr lang="hu-HU" sz="2400" dirty="0">
              <a:sym typeface="Wingdings" panose="05000000000000000000" pitchFamily="2" charset="2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ym typeface="Wingdings" panose="05000000000000000000" pitchFamily="2" charset="2"/>
              </a:rPr>
              <a:t>Forgalomba hozott termék	</a:t>
            </a:r>
            <a:r>
              <a:rPr lang="hu-HU" sz="2400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  <a:defRPr/>
            </a:pPr>
            <a:r>
              <a:rPr lang="hu-HU" sz="2400" dirty="0">
                <a:sym typeface="Wingdings" panose="05000000000000000000" pitchFamily="2" charset="2"/>
              </a:rPr>
              <a:t>	</a:t>
            </a:r>
            <a:r>
              <a:rPr lang="hu-HU" sz="2400" dirty="0" smtClean="0">
                <a:sym typeface="Wingdings" panose="05000000000000000000" pitchFamily="2" charset="2"/>
              </a:rPr>
              <a:t>- </a:t>
            </a:r>
            <a:r>
              <a:rPr lang="hu-HU" sz="2400" dirty="0">
                <a:sym typeface="Wingdings" panose="05000000000000000000" pitchFamily="2" charset="2"/>
              </a:rPr>
              <a:t>kiterjesztett gyártói felelősségi díj </a:t>
            </a:r>
            <a:r>
              <a:rPr lang="hu-HU" sz="2400" dirty="0" smtClean="0">
                <a:sym typeface="Wingdings" panose="05000000000000000000" pitchFamily="2" charset="2"/>
              </a:rPr>
              <a:t>megfizetése szempontjából </a:t>
            </a:r>
            <a:r>
              <a:rPr lang="hu-HU" sz="2400" dirty="0">
                <a:sym typeface="Wingdings" panose="05000000000000000000" pitchFamily="2" charset="2"/>
              </a:rPr>
              <a:t>		</a:t>
            </a:r>
            <a:r>
              <a:rPr lang="hu-HU" sz="2400" dirty="0" smtClean="0">
                <a:sym typeface="Wingdings" panose="05000000000000000000" pitchFamily="2" charset="2"/>
              </a:rPr>
              <a:t>  </a:t>
            </a:r>
            <a:r>
              <a:rPr lang="hu-HU" sz="2400" dirty="0">
                <a:sym typeface="Wingdings" panose="05000000000000000000" pitchFamily="2" charset="2"/>
              </a:rPr>
              <a:t>forgalomba hozott termék (80/2023. (III.14.) Korm.rend)</a:t>
            </a:r>
          </a:p>
          <a:p>
            <a:pPr marL="0" indent="0">
              <a:buNone/>
              <a:defRPr/>
            </a:pPr>
            <a:endParaRPr lang="hu-HU" sz="24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685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174523" cy="115212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Kötelezően visszaváltási díjas, </a:t>
            </a:r>
            <a:b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</a:t>
            </a:r>
            <a:r>
              <a:rPr lang="hu-H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újrahasználható</a:t>
            </a: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termék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824"/>
            <a:ext cx="9144000" cy="4266010"/>
          </a:xfrm>
        </p:spPr>
        <p:txBody>
          <a:bodyPr rtlCol="0"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Kötelezően visszaváltási díjas rendszert működtető alany</a:t>
            </a:r>
          </a:p>
          <a:p>
            <a:pPr marL="0" indent="0">
              <a:buNone/>
              <a:defRPr/>
            </a:pPr>
            <a:r>
              <a:rPr lang="hu-HU" sz="2400" dirty="0"/>
              <a:t>	- a hulladékról szóló törvény  felhatalmazása alapján kötelező </a:t>
            </a:r>
            <a:r>
              <a:rPr lang="hu-HU" sz="2400" dirty="0" smtClean="0"/>
              <a:t>	 	  visszaváltási díjas rendszert </a:t>
            </a:r>
            <a:r>
              <a:rPr lang="hu-HU" sz="2400" dirty="0"/>
              <a:t>működtető adóalany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ym typeface="Wingdings" panose="05000000000000000000" pitchFamily="2" charset="2"/>
              </a:rPr>
              <a:t>Kötelező visszaváltási díjas rendszer</a:t>
            </a:r>
          </a:p>
          <a:p>
            <a:pPr marL="0" indent="0">
              <a:buNone/>
              <a:defRPr/>
            </a:pPr>
            <a:r>
              <a:rPr lang="hu-HU" sz="2400" dirty="0">
                <a:sym typeface="Wingdings" panose="05000000000000000000" pitchFamily="2" charset="2"/>
              </a:rPr>
              <a:t>	- a hulladékról szóló törvény szerinti kötelező visszaváltási díjas </a:t>
            </a:r>
            <a:r>
              <a:rPr lang="hu-HU" sz="2400" dirty="0" smtClean="0">
                <a:sym typeface="Wingdings" panose="05000000000000000000" pitchFamily="2" charset="2"/>
              </a:rPr>
              <a:t>	 	  rendszer</a:t>
            </a:r>
            <a:endParaRPr lang="hu-HU" sz="2400" dirty="0">
              <a:sym typeface="Wingdings" panose="05000000000000000000" pitchFamily="2" charset="2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ym typeface="Wingdings" panose="05000000000000000000" pitchFamily="2" charset="2"/>
              </a:rPr>
              <a:t>Visszaváltási díj adóalap-hatása</a:t>
            </a:r>
          </a:p>
          <a:p>
            <a:pPr marL="0" indent="0">
              <a:buNone/>
              <a:defRPr/>
            </a:pPr>
            <a:r>
              <a:rPr lang="hu-HU" sz="2400" dirty="0"/>
              <a:t>	- a visszaváltási díj nem tartozik bele a termékértékesítés </a:t>
            </a:r>
            <a:r>
              <a:rPr lang="hu-HU" sz="2400" dirty="0" smtClean="0"/>
              <a:t>	 	 	  adóalapjába</a:t>
            </a:r>
            <a:endParaRPr lang="hu-HU" sz="2400" dirty="0"/>
          </a:p>
          <a:p>
            <a:pPr marL="0" indent="0">
              <a:buNone/>
              <a:defRPr/>
            </a:pPr>
            <a:r>
              <a:rPr lang="hu-HU" sz="2400" dirty="0"/>
              <a:t>	- az adó alapja utólagosan nem csökken a visszaváltási díj </a:t>
            </a:r>
            <a:r>
              <a:rPr lang="hu-HU" sz="2400" dirty="0" smtClean="0"/>
              <a:t>	 	 	  visszatérítésekor </a:t>
            </a:r>
            <a:endParaRPr lang="hu-HU" sz="2400" dirty="0"/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hu-HU" sz="2400" dirty="0">
              <a:sym typeface="Wingdings" panose="05000000000000000000" pitchFamily="2" charset="2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endParaRPr lang="hu-HU" sz="24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626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0986" y="332656"/>
            <a:ext cx="7174523" cy="929786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Kötelezően visszaváltási díjas, </a:t>
            </a:r>
            <a:b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</a:t>
            </a:r>
            <a:r>
              <a:rPr lang="hu-H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újrahasználható</a:t>
            </a: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termék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800"/>
            <a:ext cx="9036496" cy="4266010"/>
          </a:xfrm>
        </p:spPr>
        <p:txBody>
          <a:bodyPr rtlCol="0"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Termék értékesítésének minősül a vissza nem váltott termék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ym typeface="Wingdings" panose="05000000000000000000" pitchFamily="2" charset="2"/>
              </a:rPr>
              <a:t>Teljesítés és a fizetendő adó megállapításának időpontja</a:t>
            </a:r>
          </a:p>
          <a:p>
            <a:pPr marL="0" indent="0">
              <a:buNone/>
              <a:defRPr/>
            </a:pPr>
            <a:r>
              <a:rPr lang="hu-HU" sz="2400" dirty="0">
                <a:sym typeface="Wingdings" panose="05000000000000000000" pitchFamily="2" charset="2"/>
              </a:rPr>
              <a:t>		- naptári év utolsó napja</a:t>
            </a:r>
          </a:p>
          <a:p>
            <a:pPr marL="0" indent="0">
              <a:buNone/>
              <a:defRPr/>
            </a:pPr>
            <a:r>
              <a:rPr lang="hu-HU" sz="2400" dirty="0">
                <a:sym typeface="Wingdings" panose="05000000000000000000" pitchFamily="2" charset="2"/>
              </a:rPr>
              <a:t>		- jogutód nélküli megszűnést megelőző nap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ym typeface="Wingdings" panose="05000000000000000000" pitchFamily="2" charset="2"/>
              </a:rPr>
              <a:t>Adó alapja</a:t>
            </a:r>
          </a:p>
          <a:p>
            <a:pPr marL="0" indent="0">
              <a:buNone/>
              <a:defRPr/>
            </a:pPr>
            <a:r>
              <a:rPr lang="hu-HU" sz="2400" dirty="0">
                <a:sym typeface="Wingdings" panose="05000000000000000000" pitchFamily="2" charset="2"/>
              </a:rPr>
              <a:t>		- a teljesítés napján váltott termékekre jutó visszaváltási díj</a:t>
            </a:r>
          </a:p>
          <a:p>
            <a:pPr marL="0" indent="0">
              <a:buNone/>
              <a:defRPr/>
            </a:pPr>
            <a:r>
              <a:rPr lang="hu-HU" sz="2400" dirty="0">
                <a:sym typeface="Wingdings" panose="05000000000000000000" pitchFamily="2" charset="2"/>
              </a:rPr>
              <a:t>		- a visszaváltási díjat úgy kell tekinteni, hogy az a fizetendő </a:t>
            </a:r>
            <a:r>
              <a:rPr lang="hu-HU" sz="2400" dirty="0" smtClean="0">
                <a:sym typeface="Wingdings" panose="05000000000000000000" pitchFamily="2" charset="2"/>
              </a:rPr>
              <a:t>		  adó arányos </a:t>
            </a:r>
            <a:r>
              <a:rPr lang="hu-HU" sz="2400" dirty="0">
                <a:sym typeface="Wingdings" panose="05000000000000000000" pitchFamily="2" charset="2"/>
              </a:rPr>
              <a:t>összegét is tartalmazza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ym typeface="Wingdings" panose="05000000000000000000" pitchFamily="2" charset="2"/>
              </a:rPr>
              <a:t>Adófizetésre kötelezett</a:t>
            </a:r>
          </a:p>
          <a:p>
            <a:pPr marL="0" indent="0">
              <a:buNone/>
              <a:defRPr/>
            </a:pPr>
            <a:r>
              <a:rPr lang="hu-HU" sz="2400" dirty="0">
                <a:sym typeface="Wingdings" panose="05000000000000000000" pitchFamily="2" charset="2"/>
              </a:rPr>
              <a:t>		- a kötelező visszaváltási díjas rendszert működtető adóalany</a:t>
            </a:r>
          </a:p>
          <a:p>
            <a:pPr marL="0" indent="0">
              <a:buNone/>
              <a:defRPr/>
            </a:pPr>
            <a:endParaRPr lang="hu-HU" sz="24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hu-HU" sz="24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768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172200" cy="73580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Áfa bevallás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643" y="1124744"/>
            <a:ext cx="9036495" cy="5733256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400" dirty="0"/>
              <a:t>Áfa bevallás az alábbi módok valamelyikén teljesíthető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u-HU" sz="2400" dirty="0" smtClean="0"/>
              <a:t> Art</a:t>
            </a:r>
            <a:r>
              <a:rPr lang="hu-HU" sz="2400" dirty="0"/>
              <a:t>. szerinti nyomtatvány </a:t>
            </a:r>
            <a:r>
              <a:rPr lang="hu-HU" sz="2400" dirty="0" smtClean="0"/>
              <a:t>benyújtása</a:t>
            </a:r>
          </a:p>
          <a:p>
            <a:pPr marL="0" indent="0">
              <a:buClrTx/>
              <a:buNone/>
            </a:pPr>
            <a:endParaRPr lang="hu-HU" sz="2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 smtClean="0"/>
              <a:t> az </a:t>
            </a:r>
            <a:r>
              <a:rPr lang="hu-HU" sz="2400" dirty="0"/>
              <a:t>erre a célra létrehozott elektronikus felületen (Webes felület) </a:t>
            </a:r>
            <a:r>
              <a:rPr lang="hu-H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 </a:t>
            </a:r>
            <a:r>
              <a:rPr lang="hu-HU" sz="2400" dirty="0" smtClean="0"/>
              <a:t>  adózó </a:t>
            </a:r>
            <a:r>
              <a:rPr lang="hu-HU" sz="2400" dirty="0"/>
              <a:t>a rendelkezésére bocsátott adatokat kiegészíti, módosítja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		- az adólevonási jogáról és annak gyakorlásáról nyilatkozik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		- a bevallástervezetet a felületen bevallásként </a:t>
            </a:r>
            <a:r>
              <a:rPr lang="hu-HU" sz="2400" dirty="0" smtClean="0"/>
              <a:t>jóváhagyja</a:t>
            </a:r>
          </a:p>
          <a:p>
            <a:pPr marL="0" indent="0">
              <a:spcBef>
                <a:spcPts val="0"/>
              </a:spcBef>
              <a:buNone/>
            </a:pPr>
            <a:endParaRPr lang="hu-HU" sz="24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400" dirty="0" smtClean="0"/>
              <a:t> adózó </a:t>
            </a:r>
            <a:r>
              <a:rPr lang="hu-HU" sz="2400" dirty="0"/>
              <a:t>az állami adó- és vámhatóság által közzétett módon és </a:t>
            </a:r>
            <a:endParaRPr lang="hu-HU" sz="2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hu-HU" sz="2400" dirty="0"/>
              <a:t> </a:t>
            </a:r>
            <a:r>
              <a:rPr lang="hu-HU" sz="2400" dirty="0" smtClean="0"/>
              <a:t>   adatszerkezetben </a:t>
            </a:r>
            <a:endParaRPr lang="hu-HU" sz="2400" dirty="0"/>
          </a:p>
          <a:p>
            <a:pPr marL="0" indent="0">
              <a:spcBef>
                <a:spcPts val="600"/>
              </a:spcBef>
              <a:buNone/>
            </a:pPr>
            <a:r>
              <a:rPr lang="hu-HU" sz="2400" dirty="0"/>
              <a:t>		- gépi interfész alkalmazásával továbbítja a fizetendő adó 	 	  </a:t>
            </a:r>
            <a:r>
              <a:rPr lang="hu-HU" sz="2400" dirty="0" smtClean="0"/>
              <a:t>megállapításának </a:t>
            </a:r>
            <a:r>
              <a:rPr lang="hu-HU" sz="2400" dirty="0"/>
              <a:t>az adólevonási jog gyakorlásának alapjául 	 	</a:t>
            </a:r>
            <a:r>
              <a:rPr lang="hu-HU" sz="2400" dirty="0" smtClean="0"/>
              <a:t>  </a:t>
            </a:r>
            <a:r>
              <a:rPr lang="hu-HU" sz="2400" dirty="0"/>
              <a:t>szolgáló bizonylat szintű adatokat (adónyilvántartás)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sz="2400" dirty="0"/>
              <a:t>		- az összeállított bevallástervezetet gépi úton jóváhagyja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514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772816"/>
            <a:ext cx="8458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800" b="1" i="1" dirty="0" smtClean="0"/>
              <a:t>Turizmusfejlesztési hozzájárulás</a:t>
            </a:r>
          </a:p>
        </p:txBody>
      </p:sp>
    </p:spTree>
    <p:extLst>
      <p:ext uri="{BB962C8B-B14F-4D97-AF65-F5344CB8AC3E}">
        <p14:creationId xmlns:p14="http://schemas.microsoft.com/office/powerpoint/2010/main" val="4107458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649287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Turizmusfejlesztési hozzájárulás</a:t>
            </a:r>
            <a:endParaRPr lang="hu-HU" sz="4400" dirty="0"/>
          </a:p>
        </p:txBody>
      </p:sp>
      <p:sp>
        <p:nvSpPr>
          <p:cNvPr id="144387" name="Tartalom helye 2"/>
          <p:cNvSpPr>
            <a:spLocks noGrp="1"/>
          </p:cNvSpPr>
          <p:nvPr>
            <p:ph idx="1"/>
          </p:nvPr>
        </p:nvSpPr>
        <p:spPr>
          <a:xfrm>
            <a:off x="16835" y="1052737"/>
            <a:ext cx="8947653" cy="57606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/>
              <a:t>Alanya</a:t>
            </a:r>
            <a:r>
              <a:rPr lang="hu-HU" sz="2400" dirty="0" smtClean="0"/>
              <a:t>: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étkezőhelyi vendéglátásban az étel és a helyben készített, nem 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u-HU" sz="2400" dirty="0"/>
              <a:t> </a:t>
            </a:r>
            <a:r>
              <a:rPr lang="hu-HU" sz="2400" dirty="0" smtClean="0"/>
              <a:t>   </a:t>
            </a:r>
            <a:r>
              <a:rPr lang="hu-HU" sz="2400" dirty="0" err="1" smtClean="0"/>
              <a:t>alkoholtartalmú</a:t>
            </a:r>
            <a:r>
              <a:rPr lang="hu-HU" sz="2400" dirty="0" smtClean="0"/>
              <a:t> italforgalom szolgáltatás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kereskedelmi szálláshely-szolgáltatás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/>
              <a:t>Alapja</a:t>
            </a:r>
            <a:r>
              <a:rPr lang="hu-HU" sz="2400" dirty="0" smtClean="0"/>
              <a:t>: szolgáltatás ellenértéke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/>
              <a:t>Mértéke</a:t>
            </a:r>
            <a:r>
              <a:rPr lang="hu-HU" sz="2400" dirty="0" smtClean="0"/>
              <a:t>: adóalap x 4%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/>
              <a:t>Esedékesség</a:t>
            </a:r>
            <a:r>
              <a:rPr lang="hu-HU" sz="24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számlán feltüntetett teljesítési időpontban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egyéb okirat esetében a kiállítás időpontjában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b="1" dirty="0" smtClean="0"/>
              <a:t>Bevallás</a:t>
            </a:r>
            <a:r>
              <a:rPr lang="hu-HU" sz="24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áfa bevallás gyakorisága szerint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2400" dirty="0" smtClean="0"/>
              <a:t> áfa bevallást nem kell beadni: követő év február 25. </a:t>
            </a:r>
          </a:p>
        </p:txBody>
      </p:sp>
      <p:sp>
        <p:nvSpPr>
          <p:cNvPr id="4" name="Szövegdoboz 3"/>
          <p:cNvSpPr txBox="1"/>
          <p:nvPr/>
        </p:nvSpPr>
        <p:spPr>
          <a:xfrm rot="5400000">
            <a:off x="5469941" y="3363454"/>
            <a:ext cx="65582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hu-HU" sz="2200" b="1" dirty="0">
                <a:solidFill>
                  <a:srgbClr val="FF0000"/>
                </a:solidFill>
              </a:rPr>
              <a:t>2023. január 31 –március 31. között moratórium</a:t>
            </a:r>
          </a:p>
        </p:txBody>
      </p:sp>
    </p:spTree>
    <p:extLst>
      <p:ext uri="{BB962C8B-B14F-4D97-AF65-F5344CB8AC3E}">
        <p14:creationId xmlns:p14="http://schemas.microsoft.com/office/powerpoint/2010/main" val="203823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20938"/>
            <a:ext cx="7772400" cy="11795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4800" b="1" i="1" dirty="0" smtClean="0"/>
              <a:t>Foglalkoztatáshoz kapcsolódó szabályok</a:t>
            </a:r>
          </a:p>
        </p:txBody>
      </p:sp>
    </p:spTree>
    <p:extLst>
      <p:ext uri="{BB962C8B-B14F-4D97-AF65-F5344CB8AC3E}">
        <p14:creationId xmlns:p14="http://schemas.microsoft.com/office/powerpoint/2010/main" val="18542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32" y="404664"/>
            <a:ext cx="9067768" cy="600075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hu-H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Közteher mértéke 2023. december 1-jétől</a:t>
            </a:r>
            <a:endParaRPr lang="hu-HU" sz="4000" b="1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5497" y="1628800"/>
            <a:ext cx="9115400" cy="3736181"/>
          </a:xfrm>
          <a:noFill/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400" b="1" dirty="0"/>
              <a:t>Turisztikai idénymunka</a:t>
            </a:r>
          </a:p>
          <a:p>
            <a:pPr marL="0" indent="0">
              <a:buNone/>
            </a:pPr>
            <a:r>
              <a:rPr lang="hu-HU" sz="2400" dirty="0"/>
              <a:t>		- minimálbér x 0,5%/nap - 1 300 Ft/nap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400" b="1" dirty="0"/>
              <a:t>Mezőgazdasági idénymunka</a:t>
            </a:r>
          </a:p>
          <a:p>
            <a:pPr marL="0" indent="0">
              <a:buNone/>
            </a:pPr>
            <a:r>
              <a:rPr lang="hu-HU" sz="2400" dirty="0"/>
              <a:t>		- minimálbér x 0,5%/nap - 1 300 Ft/nap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400" b="1" dirty="0"/>
              <a:t>Alkalmi munka</a:t>
            </a:r>
          </a:p>
          <a:p>
            <a:pPr marL="0" indent="0">
              <a:buNone/>
            </a:pPr>
            <a:r>
              <a:rPr lang="hu-HU" sz="2400" dirty="0"/>
              <a:t>		 - minimálbér x 1%/nap   – 2 700 Ft/nap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400" b="1" dirty="0"/>
              <a:t>Filmipari statiszta</a:t>
            </a:r>
          </a:p>
          <a:p>
            <a:pPr marL="0" indent="0">
              <a:buNone/>
            </a:pPr>
            <a:r>
              <a:rPr lang="hu-HU" sz="2400" dirty="0"/>
              <a:t>		 - minimálbér x 3%/nap   – 8 000 Ft/nap</a:t>
            </a:r>
          </a:p>
          <a:p>
            <a:pPr>
              <a:buFont typeface="Wingdings" pitchFamily="2" charset="2"/>
              <a:buChar char="Ø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306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6892280" cy="56957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Gépjárműadó megfizetése 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35090" y="1556792"/>
            <a:ext cx="9108909" cy="4084301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400" b="1" dirty="0">
                <a:latin typeface="Calibri" panose="020F0502020204030204" pitchFamily="34" charset="0"/>
                <a:cs typeface="Calibri" panose="020F0502020204030204" pitchFamily="34" charset="0"/>
              </a:rPr>
              <a:t>Gépjárműadó megfizetésének határideje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naptári évben egy alkalommal, április 15-ig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évközi adókötelezettség keletkezése (változása) esetén  a határozat véglegessé válását követő 15. napig</a:t>
            </a:r>
          </a:p>
          <a:p>
            <a:pPr marL="71438" indent="0">
              <a:buNone/>
            </a:pP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altLang="hu-HU" sz="2400" dirty="0" smtClean="0"/>
          </a:p>
          <a:p>
            <a:pPr marL="0" indent="0">
              <a:buNone/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35406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335707" cy="56957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Gépjárműadó megfizetése 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9144000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400" b="1" dirty="0">
                <a:latin typeface="Calibri" panose="020F0502020204030204" pitchFamily="34" charset="0"/>
                <a:cs typeface="Calibri" panose="020F0502020204030204" pitchFamily="34" charset="0"/>
              </a:rPr>
              <a:t>Pótlékmentes részletfizetés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természetes személy (vállalkozási tevékenységet folytató, és áfa fizetésre kötelezett is) kérelmére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tárgyévben előírt éves gépjárműadóra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évente egy alkalommal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legfeljebb öt havi pótlékmentes részletfizetés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kérelmet legkésőbb tárgyév június 30-ig kell benyújtani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		- határozat ellen nincs helye fellebbezésnek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esedékes részlet elmulasztása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		- kedvezményre való jogosultság elveszik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		- tartozás egyösszegben esedékessé válik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		- tartozás fennmaradó részére az esedékességtől késedelmi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  pótlék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438" indent="0">
              <a:spcBef>
                <a:spcPts val="0"/>
              </a:spcBef>
              <a:buNone/>
            </a:pP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5599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700808"/>
            <a:ext cx="8640762" cy="1927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4800" b="1" i="1" dirty="0" smtClean="0">
                <a:solidFill>
                  <a:schemeClr val="tx1"/>
                </a:solidFill>
              </a:rPr>
              <a:t>Személyi </a:t>
            </a:r>
            <a:r>
              <a:rPr lang="hu-HU" sz="4800" b="1" i="1" dirty="0" smtClean="0">
                <a:solidFill>
                  <a:schemeClr val="tx1"/>
                </a:solidFill>
                <a:latin typeface="+mn-lt"/>
              </a:rPr>
              <a:t>jövedelemadó</a:t>
            </a:r>
          </a:p>
        </p:txBody>
      </p:sp>
    </p:spTree>
    <p:extLst>
      <p:ext uri="{BB962C8B-B14F-4D97-AF65-F5344CB8AC3E}">
        <p14:creationId xmlns:p14="http://schemas.microsoft.com/office/powerpoint/2010/main" val="281739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6172200" cy="56957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u-H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Egyéb módosítás 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33671" y="1268760"/>
            <a:ext cx="9110329" cy="40843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400" b="1" dirty="0">
                <a:latin typeface="Calibri" panose="020F0502020204030204" pitchFamily="34" charset="0"/>
                <a:cs typeface="Calibri" panose="020F0502020204030204" pitchFamily="34" charset="0"/>
              </a:rPr>
              <a:t>Köztartozásmentes adózói adatbázis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köztartozásmentesnek minősül az adózó, ha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adótartozásnak nem minősülő tartozása nem haladja meg 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  30 000 Ft-ot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nettó adótartozása nem haladja meg az 5 000 Ft-ot</a:t>
            </a:r>
          </a:p>
          <a:p>
            <a:pPr marL="0" indent="0">
              <a:spcBef>
                <a:spcPts val="0"/>
              </a:spcBef>
              <a:buNone/>
            </a:pPr>
            <a:endParaRPr lang="hu-H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86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Adószám törlése</a:t>
            </a:r>
          </a:p>
          <a:p>
            <a:pPr marL="3286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az általános forgalmi adóról teljesítendő összesítő nyilatkozat  </a:t>
            </a:r>
          </a:p>
          <a:p>
            <a:pPr marL="1571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benyújtására vonatkozó, vagy a havi adó- és járulékbevallási    </a:t>
            </a:r>
          </a:p>
          <a:p>
            <a:pPr marL="1571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kötelezettségének a törvényi határidőtől számított </a:t>
            </a:r>
            <a:r>
              <a:rPr lang="hu-HU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száznyolcvan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571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napon belül az állami adó- és vámhatóság felszólítása ellenére sem </a:t>
            </a:r>
          </a:p>
          <a:p>
            <a:pPr marL="1571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tesznek eleget</a:t>
            </a:r>
          </a:p>
          <a:p>
            <a:pPr marL="3286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Eüsztv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. alapján elektronikus ügyintézésre köteles adózó nem </a:t>
            </a:r>
            <a:endParaRPr lang="hu-H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71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rendelkezik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Eüsztv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. szerinti hivatalos elérhetőséggel </a:t>
            </a:r>
          </a:p>
          <a:p>
            <a:pPr marL="32861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438" indent="0">
              <a:spcBef>
                <a:spcPts val="0"/>
              </a:spcBef>
              <a:buNone/>
            </a:pP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alt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</a:p>
          <a:p>
            <a:pPr marL="0" indent="0">
              <a:buNone/>
            </a:pPr>
            <a:endParaRPr lang="hu-HU" alt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1"/>
          <p:cNvSpPr>
            <a:spLocks noChangeShapeType="1"/>
          </p:cNvSpPr>
          <p:nvPr/>
        </p:nvSpPr>
        <p:spPr bwMode="auto">
          <a:xfrm flipH="1">
            <a:off x="2330450" y="1468438"/>
            <a:ext cx="0" cy="3835400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 lIns="0" tIns="0" rIns="0" bIns="0"/>
          <a:lstStyle/>
          <a:p>
            <a:pPr algn="ctr">
              <a:defRPr/>
            </a:pPr>
            <a:endParaRPr lang="hu-HU" sz="3800" b="1">
              <a:solidFill>
                <a:srgbClr val="CC0066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/>
          </p:cNvSpPr>
          <p:nvPr/>
        </p:nvSpPr>
        <p:spPr bwMode="auto">
          <a:xfrm>
            <a:off x="2571750" y="2428875"/>
            <a:ext cx="657225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822325"/>
            <a:r>
              <a:rPr lang="en-US" altLang="hu-H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Verdana Bold"/>
              </a:rPr>
              <a:t>Köszön</a:t>
            </a:r>
            <a:r>
              <a:rPr lang="hu-HU" altLang="hu-H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Verdana Bold"/>
              </a:rPr>
              <a:t>öm</a:t>
            </a:r>
            <a:r>
              <a:rPr lang="hu-HU" altLang="hu-H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Verdana Bold"/>
              </a:rPr>
              <a:t> </a:t>
            </a:r>
            <a:r>
              <a:rPr lang="hu-HU" altLang="hu-H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Verdana Bold"/>
              </a:rPr>
              <a:t>a </a:t>
            </a:r>
            <a:r>
              <a:rPr lang="en-US" altLang="hu-HU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Verdana Bold"/>
              </a:rPr>
              <a:t>figyelm</a:t>
            </a:r>
            <a:r>
              <a:rPr lang="hu-HU" altLang="hu-H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Verdana Bold"/>
              </a:rPr>
              <a:t>et!</a:t>
            </a:r>
            <a:endParaRPr lang="en-US" altLang="hu-H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sym typeface="Verdana" pitchFamily="34" charset="0"/>
            </a:endParaRPr>
          </a:p>
          <a:p>
            <a:pPr algn="ctr" defTabSz="822325"/>
            <a:endParaRPr lang="en-US" altLang="hu-H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84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7777162" cy="7778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Adózási formák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0768"/>
            <a:ext cx="8964612" cy="532765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hu-HU" sz="2400" b="1" dirty="0" smtClean="0"/>
              <a:t>Egyéni vállalkozó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hu-HU" sz="2400" dirty="0" smtClean="0"/>
              <a:t> tételes költségelszámolás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hu-HU" sz="2400" dirty="0" smtClean="0"/>
              <a:t> átalányadózás – tételes felsorolás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hu-HU" sz="2400" dirty="0" smtClean="0"/>
              <a:t> </a:t>
            </a:r>
            <a:r>
              <a:rPr lang="hu-HU" sz="2400" dirty="0" err="1" smtClean="0"/>
              <a:t>kata</a:t>
            </a:r>
            <a:endParaRPr lang="hu-HU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400" dirty="0" smtClean="0"/>
          </a:p>
          <a:p>
            <a:pPr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hu-HU" sz="2400" b="1" dirty="0" smtClean="0"/>
              <a:t>Önálló tevékenység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 tételes költségelszámolás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 1</a:t>
            </a:r>
            <a:r>
              <a:rPr lang="hu-HU" sz="2400" dirty="0" smtClean="0"/>
              <a:t>0 százalékos költséghányad</a:t>
            </a:r>
          </a:p>
          <a:p>
            <a:pPr eaLnBrk="1" hangingPunct="1">
              <a:lnSpc>
                <a:spcPct val="80000"/>
              </a:lnSpc>
            </a:pPr>
            <a:endParaRPr lang="hu-HU" sz="2400" dirty="0" smtClean="0"/>
          </a:p>
          <a:p>
            <a:pPr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hu-HU" sz="2400" b="1" dirty="0" smtClean="0"/>
              <a:t>Tételes átalányadózás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42899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7777162" cy="7651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Önálló tevékenység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098" y="954087"/>
            <a:ext cx="9136901" cy="5903913"/>
          </a:xfrm>
          <a:noFill/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/>
              <a:t>Tételes költségelszámolás</a:t>
            </a:r>
          </a:p>
          <a:p>
            <a:pPr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hu-HU" sz="2400" b="1" dirty="0" smtClean="0"/>
              <a:t>Költség: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hu-HU" sz="2400" dirty="0" smtClean="0"/>
              <a:t> bevételszerző tevékenységgel közvetlenül összefüggő, kizárólag a   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hu-HU" sz="2400" dirty="0"/>
              <a:t> </a:t>
            </a:r>
            <a:r>
              <a:rPr lang="hu-HU" sz="2400" dirty="0" smtClean="0"/>
              <a:t>   bevétel megszerzése érdekében, az adóévben ténylegesen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hu-HU" sz="2400" dirty="0"/>
              <a:t> </a:t>
            </a:r>
            <a:r>
              <a:rPr lang="hu-HU" sz="2400" dirty="0" smtClean="0"/>
              <a:t>   kifizetett, igazolt kiadás, például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hu-HU" sz="2400" dirty="0" smtClean="0"/>
              <a:t> beszerzett anyag, áru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hu-HU" sz="2400" dirty="0" smtClean="0"/>
              <a:t> közüzemi költségek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hu-HU" sz="2400" dirty="0" smtClean="0"/>
              <a:t>- lakás, hasznosított szállás műszakilag nem  elkülöníthető -  arányosítás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hu-HU" sz="2400" dirty="0" smtClean="0"/>
              <a:t>- </a:t>
            </a:r>
            <a:r>
              <a:rPr lang="hu-HU" sz="2400" b="1" dirty="0" smtClean="0"/>
              <a:t>bármely tulajdonos nevére szóló számla</a:t>
            </a:r>
          </a:p>
          <a:p>
            <a:pPr marL="0" indent="0" eaLnBrk="1" hangingPunct="1">
              <a:spcBef>
                <a:spcPts val="0"/>
              </a:spcBef>
              <a:buClrTx/>
              <a:buNone/>
            </a:pPr>
            <a:endParaRPr lang="hu-HU" sz="2400" b="1" dirty="0"/>
          </a:p>
          <a:p>
            <a:r>
              <a:rPr lang="hu-HU" sz="2400" b="1" dirty="0" smtClean="0"/>
              <a:t>Szociális hozzájárulási adó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 alapja: adóelőleg-számításnál figyelembe vett jövedelem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 mértéke: </a:t>
            </a:r>
            <a:r>
              <a:rPr lang="hu-HU" sz="2400" b="1" dirty="0" smtClean="0"/>
              <a:t>13 százalék 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 „első forinttól” – mentességi határ nincs</a:t>
            </a:r>
          </a:p>
          <a:p>
            <a:pPr marL="0" indent="0" eaLnBrk="1" hangingPunct="1">
              <a:spcBef>
                <a:spcPts val="0"/>
              </a:spcBef>
              <a:buClrTx/>
              <a:buNone/>
            </a:pPr>
            <a:endParaRPr lang="hu-HU" sz="2400" b="1" dirty="0" smtClean="0"/>
          </a:p>
          <a:p>
            <a:pPr marL="0" indent="0" eaLnBrk="1" hangingPunct="1">
              <a:lnSpc>
                <a:spcPct val="80000"/>
              </a:lnSpc>
              <a:buClrTx/>
              <a:buNone/>
            </a:pPr>
            <a:r>
              <a:rPr lang="hu-HU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88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777162" cy="7651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Tételes átalányadó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269" y="1340768"/>
            <a:ext cx="9131627" cy="626427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hu-HU" sz="2400" dirty="0" smtClean="0"/>
              <a:t>Feltételei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/>
              <a:t> nem egyéni vállalkozóként végzett tevékenység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/>
              <a:t> egyéb szálláshely-szolgáltatás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2400" dirty="0" smtClean="0"/>
              <a:t> nem kizárólag szálláshely-szolgáltatás rendeltetéssel létesített ingatlan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2400" dirty="0" smtClean="0"/>
              <a:t> önálló épület vagy annak lehatárolt része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2400" dirty="0" smtClean="0"/>
              <a:t> legfeljebb nyolc szoba/ tizenhat ágy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/>
              <a:t> legfeljebb 90 nap ugyanannak a személynek</a:t>
            </a:r>
          </a:p>
          <a:p>
            <a:pPr>
              <a:buFont typeface="Wingdings" pitchFamily="2" charset="2"/>
              <a:buChar char="Ø"/>
            </a:pPr>
            <a:r>
              <a:rPr lang="hu-HU" sz="2400" b="1" dirty="0"/>
              <a:t>három, saját tulajdonban/ </a:t>
            </a:r>
            <a:r>
              <a:rPr lang="hu-HU" sz="2400" b="1" dirty="0" smtClean="0"/>
              <a:t>haszonélvezetben </a:t>
            </a:r>
            <a:r>
              <a:rPr lang="hu-HU" sz="2400" b="1" dirty="0"/>
              <a:t>álló ingatlan</a:t>
            </a:r>
          </a:p>
          <a:p>
            <a:pPr eaLnBrk="1" hangingPunct="1">
              <a:buFont typeface="Wingdings" pitchFamily="2" charset="2"/>
              <a:buChar char="Ø"/>
            </a:pPr>
            <a:endParaRPr lang="hu-HU" sz="2400" b="1" dirty="0" smtClean="0"/>
          </a:p>
          <a:p>
            <a:pPr eaLnBrk="1" hangingPunct="1">
              <a:buFont typeface="Wingdings" pitchFamily="2" charset="2"/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25819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2656"/>
            <a:ext cx="7777162" cy="7651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Tételes átalányadó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679" y="1268760"/>
            <a:ext cx="8958809" cy="54578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hu-HU" sz="2400" dirty="0" smtClean="0"/>
              <a:t>Választás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/>
              <a:t> adóév egészére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/>
              <a:t> tevékenység kezdetekor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/>
              <a:t> működő adózó – ’53-as bevallás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/>
              <a:t> évenként nem kell megerősíteni</a:t>
            </a:r>
          </a:p>
          <a:p>
            <a:pPr eaLnBrk="1" hangingPunct="1">
              <a:buFont typeface="Wingdings" pitchFamily="2" charset="2"/>
              <a:buNone/>
            </a:pPr>
            <a:endParaRPr lang="hu-HU" sz="2400" dirty="0" smtClean="0"/>
          </a:p>
          <a:p>
            <a:pPr eaLnBrk="1" hangingPunct="1">
              <a:buFont typeface="Wingdings" pitchFamily="2" charset="2"/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18870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777162" cy="7651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Tételes átalányadó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604" y="1241425"/>
            <a:ext cx="9129396" cy="561657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hu-HU" sz="2400" b="1" dirty="0" smtClean="0"/>
              <a:t>Adó mértéke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/>
              <a:t> </a:t>
            </a:r>
            <a:r>
              <a:rPr lang="hu-HU" sz="2400" b="1" i="1" dirty="0" smtClean="0"/>
              <a:t>38.400 Ft/év/szoba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2400" dirty="0" smtClean="0"/>
              <a:t> előleg-fizetés negyedévente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2400" dirty="0" smtClean="0"/>
              <a:t> akkor is, ha tevékenységét év közben megszüntette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err="1" smtClean="0"/>
              <a:t>szocho</a:t>
            </a:r>
            <a:r>
              <a:rPr lang="hu-HU" sz="2400" dirty="0" smtClean="0"/>
              <a:t> kötelezettség nincs</a:t>
            </a:r>
          </a:p>
          <a:p>
            <a:r>
              <a:rPr lang="hu-HU" sz="2400" b="1" dirty="0" smtClean="0"/>
              <a:t>A tételes átalányadózás nem eredményez biztosítási jogviszonyt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 </a:t>
            </a:r>
            <a:r>
              <a:rPr lang="hu-HU" sz="2400" dirty="0" smtClean="0"/>
              <a:t>járulékot nem kell fizetni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 </a:t>
            </a:r>
            <a:r>
              <a:rPr lang="hu-HU" sz="2400" dirty="0" smtClean="0"/>
              <a:t>nincs más biztosítási jogviszony és egészségügyi ellátásra más jogcímen sem jogosult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/>
              <a:t>		</a:t>
            </a:r>
            <a:r>
              <a:rPr lang="hu-HU" sz="2400" dirty="0" smtClean="0"/>
              <a:t>	- egészségügyi szolgáltatás járulék</a:t>
            </a:r>
          </a:p>
        </p:txBody>
      </p:sp>
    </p:spTree>
    <p:extLst>
      <p:ext uri="{BB962C8B-B14F-4D97-AF65-F5344CB8AC3E}">
        <p14:creationId xmlns:p14="http://schemas.microsoft.com/office/powerpoint/2010/main" val="36204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54834"/>
            <a:ext cx="7354888" cy="725488"/>
          </a:xfrm>
        </p:spPr>
        <p:txBody>
          <a:bodyPr>
            <a:noAutofit/>
          </a:bodyPr>
          <a:lstStyle/>
          <a:p>
            <a:pPr algn="ctr" eaLnBrk="1" hangingPunct="1"/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Átalányadózás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0768"/>
            <a:ext cx="9144000" cy="6429375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400" dirty="0" smtClean="0">
                <a:cs typeface="Calibri" pitchFamily="34" charset="0"/>
              </a:rPr>
              <a:t>Lényege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>
                <a:cs typeface="Calibri" pitchFamily="34" charset="0"/>
              </a:rPr>
              <a:t> nincs tételes költségelszámolás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>
                <a:cs typeface="Calibri" pitchFamily="34" charset="0"/>
              </a:rPr>
              <a:t> </a:t>
            </a:r>
            <a:r>
              <a:rPr lang="hu-HU" sz="2400" dirty="0" smtClean="0">
                <a:cs typeface="Calibri" pitchFamily="34" charset="0"/>
              </a:rPr>
              <a:t>jövedelem = bevétel meghatározott százaléka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 smtClean="0">
                <a:cs typeface="Calibri" pitchFamily="34" charset="0"/>
              </a:rPr>
              <a:t> korábbi évek veszteségéből évenként 20% elszámolt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>
                <a:cs typeface="Calibri" pitchFamily="34" charset="0"/>
              </a:rPr>
              <a:t> </a:t>
            </a:r>
            <a:r>
              <a:rPr lang="hu-HU" sz="2400" dirty="0" smtClean="0">
                <a:cs typeface="Calibri" pitchFamily="34" charset="0"/>
              </a:rPr>
              <a:t>adóévben felmerült összes költség elszámolt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dirty="0">
                <a:cs typeface="Calibri" pitchFamily="34" charset="0"/>
              </a:rPr>
              <a:t> </a:t>
            </a:r>
            <a:r>
              <a:rPr lang="hu-HU" sz="2400" dirty="0" smtClean="0">
                <a:cs typeface="Calibri" pitchFamily="34" charset="0"/>
              </a:rPr>
              <a:t>adóévben felmerült értékcsökkenés elszámolt</a:t>
            </a:r>
          </a:p>
        </p:txBody>
      </p:sp>
    </p:spTree>
    <p:extLst>
      <p:ext uri="{BB962C8B-B14F-4D97-AF65-F5344CB8AC3E}">
        <p14:creationId xmlns:p14="http://schemas.microsoft.com/office/powerpoint/2010/main" val="3878783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. egyéni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4695</TotalTime>
  <Words>881</Words>
  <Application>Microsoft Office PowerPoint</Application>
  <PresentationFormat>Diavetítés a képernyőre (4:3 oldalarány)</PresentationFormat>
  <Paragraphs>271</Paragraphs>
  <Slides>31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Verdana</vt:lpstr>
      <vt:lpstr>Verdana Bold</vt:lpstr>
      <vt:lpstr>Wingdings</vt:lpstr>
      <vt:lpstr>Office-téma</vt:lpstr>
      <vt:lpstr>Szálláshely szolgáltatás  adózási kérdései</vt:lpstr>
      <vt:lpstr>Minimálbér, bérminimum</vt:lpstr>
      <vt:lpstr>Személyi jövedelemadó</vt:lpstr>
      <vt:lpstr>Adózási formák</vt:lpstr>
      <vt:lpstr>Önálló tevékenység</vt:lpstr>
      <vt:lpstr>Tételes átalányadó</vt:lpstr>
      <vt:lpstr>Tételes átalányadó</vt:lpstr>
      <vt:lpstr>Tételes átalányadó</vt:lpstr>
      <vt:lpstr>Átalányadózás</vt:lpstr>
      <vt:lpstr>Átalányadózás</vt:lpstr>
      <vt:lpstr>Átalányadózás</vt:lpstr>
      <vt:lpstr>Átalányadózás</vt:lpstr>
      <vt:lpstr>Családi kedvezmény</vt:lpstr>
      <vt:lpstr>Rendelkezés az adóról</vt:lpstr>
      <vt:lpstr>Adómentes juttatások</vt:lpstr>
      <vt:lpstr>Általános Forgalmi Adó</vt:lpstr>
      <vt:lpstr>Adó mértéke</vt:lpstr>
      <vt:lpstr> </vt:lpstr>
      <vt:lpstr> </vt:lpstr>
      <vt:lpstr>Kötelezően visszaváltási díjas,  nem újrahasználható termék</vt:lpstr>
      <vt:lpstr>Kötelezően visszaváltási díjas,  nem újrahasználható termék</vt:lpstr>
      <vt:lpstr>Kötelezően visszaváltási díjas,  nem újrahasználható termék</vt:lpstr>
      <vt:lpstr>Áfa bevallás</vt:lpstr>
      <vt:lpstr>Turizmusfejlesztési hozzájárulás</vt:lpstr>
      <vt:lpstr>Turizmusfejlesztési hozzájárulás</vt:lpstr>
      <vt:lpstr>Foglalkoztatáshoz kapcsolódó szabályok</vt:lpstr>
      <vt:lpstr>Közteher mértéke 2023. december 1-jétől</vt:lpstr>
      <vt:lpstr>Gépjárműadó megfizetése </vt:lpstr>
      <vt:lpstr>Gépjárműadó megfizetése </vt:lpstr>
      <vt:lpstr>Egyéb módosítás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SZEMÉLYI JÖVEDELEMADÓRÓL SZÓLÓ 1995. ÉVI CXVII. TÖRVÉNY</dc:title>
  <dc:creator>user</dc:creator>
  <cp:lastModifiedBy>Lili</cp:lastModifiedBy>
  <cp:revision>390</cp:revision>
  <cp:lastPrinted>2015-06-03T11:03:55Z</cp:lastPrinted>
  <dcterms:created xsi:type="dcterms:W3CDTF">2015-05-26T09:36:36Z</dcterms:created>
  <dcterms:modified xsi:type="dcterms:W3CDTF">2023-12-13T08:46:51Z</dcterms:modified>
</cp:coreProperties>
</file>